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8"/>
  </p:notesMasterIdLst>
  <p:handoutMasterIdLst>
    <p:handoutMasterId r:id="rId19"/>
  </p:handoutMasterIdLst>
  <p:sldIdLst>
    <p:sldId id="350" r:id="rId5"/>
    <p:sldId id="352" r:id="rId6"/>
    <p:sldId id="361" r:id="rId7"/>
    <p:sldId id="334" r:id="rId8"/>
    <p:sldId id="353" r:id="rId9"/>
    <p:sldId id="354" r:id="rId10"/>
    <p:sldId id="355" r:id="rId11"/>
    <p:sldId id="356" r:id="rId12"/>
    <p:sldId id="357" r:id="rId13"/>
    <p:sldId id="362" r:id="rId14"/>
    <p:sldId id="363" r:id="rId15"/>
    <p:sldId id="364" r:id="rId16"/>
    <p:sldId id="343" r:id="rId17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77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EB-4512-806B-A7899BFCB1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EB-4512-806B-A7899BFCB1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B-4512-806B-A7899BFCB1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B-4512-806B-A7899BFCB1E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B-4512-806B-A7899BFCB1E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BEB-4512-806B-A7899BFCB1E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EB-4512-806B-A7899BFC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1173200"/>
        <c:axId val="431179760"/>
      </c:barChart>
      <c:catAx>
        <c:axId val="431173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1179760"/>
        <c:crosses val="autoZero"/>
        <c:auto val="1"/>
        <c:lblAlgn val="ctr"/>
        <c:lblOffset val="100"/>
        <c:noMultiLvlLbl val="0"/>
      </c:catAx>
      <c:valAx>
        <c:axId val="431179760"/>
        <c:scaling>
          <c:orientation val="minMax"/>
        </c:scaling>
        <c:delete val="0"/>
        <c:axPos val="b"/>
        <c:majorGridlines>
          <c:spPr>
            <a:ln w="254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117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80851114260928"/>
          <c:y val="0.93997142249110754"/>
          <c:w val="0.23735656033835878"/>
          <c:h val="6.0028577508892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DDD5-62CD-490F-AED1-A4E3DCB5364D}" type="datetime1">
              <a:rPr lang="es-MX" smtClean="0"/>
              <a:pPr/>
              <a:t>18/10/2023</a:t>
            </a:fld>
            <a:endParaRPr lang="es-MX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06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115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147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644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03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04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98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20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061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4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7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conteni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664765F-4FB6-4202-9E9D-A26625E8FAC7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3D65D2FC-45E3-4BA1-BDB6-9771E5975F8F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670FCA8F-4735-4515-B1D3-DF89D087BBD3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posición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posición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posición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posición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posición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2ABFB780-2149-4311-B62F-2A913C077482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9F6D589A-42E2-4B36-8805-860D234AC495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5F141E4-5E5F-4845-B8D7-3C55A2178325}" type="datetime4">
              <a:rPr lang="es-MX" noProof="0" smtClean="0">
                <a:latin typeface="+mn-lt"/>
              </a:rPr>
              <a:t>18 de octubre de 2023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" name="Marcador de título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A047C0-5304-48FD-8984-0F5342E36F55}" type="datetime4">
              <a:rPr lang="es-MX" noProof="0" smtClean="0">
                <a:latin typeface="+mn-lt"/>
              </a:rPr>
              <a:t>18 de octubre de 2023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MX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8" name="Marcador de posición de imagen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arcador de posición de imagen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2" name="Marcador de posición de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4" name="Marcador de posición de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5" name="Marcador de posición de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7" name="Marcador de posición de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8" name="Marcador de posición de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66" name="Marcador de posición de imagen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9" name="Marcador de posición de imagen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5CB96D81-167A-44AE-9BCF-4ED494A4AE1F}" type="datetime4">
              <a:rPr lang="es-MX" noProof="0" smtClean="0">
                <a:latin typeface="+mn-lt"/>
              </a:rPr>
              <a:t>18 de octubre de 2023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6" name="Marcador de posición de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97" name="Marcador de posición de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2" name="Marcador de posición de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3" name="Marcador de posición de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6" name="Marcador de posición de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7" name="Marcador de posición de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8" name="Marcador de posición de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9" name="Marcador de posición de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4163F4A3-5F37-4E44-BE8C-91B4ACFEB9BF}" type="datetime4">
              <a:rPr lang="es-MX" noProof="0" smtClean="0">
                <a:latin typeface="+mn-lt"/>
              </a:rPr>
              <a:t>18 de octubre de 2023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0" name="Marcador de posición de fech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352FE442-AC1F-4EAB-8C6F-3115E7871F11}" type="datetime4">
              <a:rPr lang="es-MX" noProof="0" smtClean="0">
                <a:latin typeface="+mn-lt"/>
              </a:rPr>
              <a:t>18 de octubre de 2023</a:t>
            </a:fld>
            <a:endParaRPr lang="es-MX" noProof="0">
              <a:latin typeface="+mn-lt"/>
            </a:endParaRPr>
          </a:p>
        </p:txBody>
      </p:sp>
      <p:sp>
        <p:nvSpPr>
          <p:cNvPr id="31" name="Marcador de posición de pie de página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32" name="Marcador de posición de número de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 rtlCol="0"/>
          <a:lstStyle/>
          <a:p>
            <a:pPr rtl="0"/>
            <a:r>
              <a:rPr lang="es-MX" dirty="0"/>
              <a:t>Revisión anual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es-MX">
                <a:latin typeface="+mj-lt"/>
              </a:rPr>
              <a:t>Contoso</a:t>
            </a:r>
            <a:r>
              <a:rPr lang="es-MX"/>
              <a:t> </a:t>
            </a:r>
          </a:p>
          <a:p>
            <a:pPr rtl="0"/>
            <a:r>
              <a:rPr lang="es-MX"/>
              <a:t>Equipo de éxito de clientes</a:t>
            </a:r>
          </a:p>
          <a:p>
            <a:pPr rtl="0"/>
            <a:r>
              <a:rPr lang="es-MX"/>
              <a:t>3 septiembre de 20XX </a:t>
            </a:r>
          </a:p>
          <a:p>
            <a:pPr rt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438641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Objetivos para el T1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dirty="0"/>
              <a:t>Prioridades de la empresa</a:t>
            </a:r>
          </a:p>
        </p:txBody>
      </p:sp>
      <p:sp>
        <p:nvSpPr>
          <p:cNvPr id="5" name="Marcador de posición de contenido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86446"/>
            <a:ext cx="4827178" cy="1942138"/>
          </a:xfrm>
        </p:spPr>
        <p:txBody>
          <a:bodyPr rtlCol="0"/>
          <a:lstStyle/>
          <a:p>
            <a:pPr rtl="0"/>
            <a:r>
              <a:rPr lang="es-MX" dirty="0"/>
              <a:t>Aumentar la satisfacción del cliente en un 2 %</a:t>
            </a:r>
          </a:p>
          <a:p>
            <a:pPr rtl="0"/>
            <a:r>
              <a:rPr lang="es-MX" dirty="0"/>
              <a:t>Mantener el crecimiento</a:t>
            </a:r>
          </a:p>
          <a:p>
            <a:pPr rtl="0"/>
            <a:r>
              <a:rPr lang="es-MX" dirty="0"/>
              <a:t>Diversificar la inversión en el sector 2</a:t>
            </a:r>
          </a:p>
          <a:p>
            <a:pPr rtl="0"/>
            <a:r>
              <a:rPr lang="es-MX" dirty="0"/>
              <a:t>Iniciativa de asociación con organizaciones de terceros</a:t>
            </a:r>
          </a:p>
          <a:p>
            <a:pPr marL="0" indent="0" rtl="0">
              <a:buNone/>
            </a:pPr>
            <a:endParaRPr lang="es-MX" dirty="0"/>
          </a:p>
          <a:p>
            <a:pPr rtl="0"/>
            <a:endParaRPr lang="es-MX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es-MX" dirty="0"/>
              <a:t>Oportunidades para empleados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/>
          <a:lstStyle/>
          <a:p>
            <a:pPr rtl="0"/>
            <a:r>
              <a:rPr lang="es-MX" dirty="0"/>
              <a:t>Celebración del final del año fiscal el 15 de julio </a:t>
            </a:r>
          </a:p>
          <a:p>
            <a:pPr rtl="0"/>
            <a:r>
              <a:rPr lang="es-MX" dirty="0"/>
              <a:t>Día de la formación del empleado el 14 de agosto </a:t>
            </a:r>
          </a:p>
          <a:p>
            <a:pPr rtl="0"/>
            <a:r>
              <a:rPr lang="es-MX" dirty="0"/>
              <a:t>Yoga para empleados el 3 de septiembre </a:t>
            </a:r>
          </a:p>
          <a:p>
            <a:pPr rtl="0"/>
            <a:r>
              <a:rPr lang="es-MX" dirty="0"/>
              <a:t>La serie de seminarios empieza el 10 de septiembre </a:t>
            </a:r>
          </a:p>
          <a:p>
            <a:pPr marL="0" indent="0" rtl="0">
              <a:buNone/>
            </a:pPr>
            <a:endParaRPr lang="es-MX" dirty="0"/>
          </a:p>
        </p:txBody>
      </p:sp>
      <p:sp>
        <p:nvSpPr>
          <p:cNvPr id="9" name="Marcador de número de número de diapositiva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algn="l" rtl="0"/>
            <a:fld id="{294A09A9-5501-47C1-A89A-A340965A2BE2}" type="slidenum">
              <a:rPr lang="es-MX" smtClean="0"/>
              <a:pPr algn="l"/>
              <a:t>10</a:t>
            </a:fld>
            <a:endParaRPr lang="es-MX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  <a:endParaRPr lang="es-MX" sz="110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901156" cy="247651"/>
          </a:xfrm>
        </p:spPr>
        <p:txBody>
          <a:bodyPr rtlCol="0"/>
          <a:lstStyle/>
          <a:p>
            <a:pPr rtl="0"/>
            <a:fld id="{4E1A1686-B18C-4BAC-A59F-40B6EBB40837}" type="datetime4">
              <a:rPr lang="es-MX" sz="1100" smtClean="0"/>
              <a:t>18 de octubre de 2023</a:t>
            </a:fld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6231907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Objetivos para el T2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MX" dirty="0"/>
              <a:t>Prioridades de la empresa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1942138"/>
          </a:xfrm>
        </p:spPr>
        <p:txBody>
          <a:bodyPr rtlCol="0"/>
          <a:lstStyle/>
          <a:p>
            <a:pPr rtl="0"/>
            <a:r>
              <a:rPr lang="es-MX" dirty="0"/>
              <a:t>Aumentar la satisfacción del cliente en un 2 %</a:t>
            </a:r>
          </a:p>
          <a:p>
            <a:pPr rtl="0"/>
            <a:r>
              <a:rPr lang="es-MX" dirty="0"/>
              <a:t>Mantener el crecimiento</a:t>
            </a:r>
          </a:p>
          <a:p>
            <a:pPr marL="0" indent="0" rtl="0">
              <a:buNone/>
            </a:pPr>
            <a:endParaRPr lang="es-MX" dirty="0"/>
          </a:p>
          <a:p>
            <a:pPr rtl="0"/>
            <a:endParaRPr lang="es-MX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es-MX" dirty="0"/>
              <a:t>Prioridades agregadas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 rtlCol="0"/>
          <a:lstStyle/>
          <a:p>
            <a:pPr rtl="0"/>
            <a:r>
              <a:rPr lang="es-MX" dirty="0"/>
              <a:t>Disminuir el número de rotaciones en al menos 2</a:t>
            </a:r>
          </a:p>
          <a:p>
            <a:pPr rtl="0"/>
            <a:r>
              <a:rPr lang="es-MX" dirty="0"/>
              <a:t>Asegurar que el costo de desarrollo se mantiene por debajo del presupuesto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MX" dirty="0"/>
              <a:t>Oportunidades para empleados</a:t>
            </a: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-MX" dirty="0"/>
              <a:t>Inicio de trabajadores en prácticas</a:t>
            </a:r>
          </a:p>
          <a:p>
            <a:pPr rtl="0"/>
            <a:r>
              <a:rPr lang="es-MX" dirty="0"/>
              <a:t>Ligas recreativas en interiores</a:t>
            </a:r>
          </a:p>
          <a:p>
            <a:pPr rtl="0"/>
            <a:r>
              <a:rPr lang="es-MX" dirty="0"/>
              <a:t>Torneos de ajedrez</a:t>
            </a:r>
          </a:p>
          <a:p>
            <a:pPr rtl="0"/>
            <a:r>
              <a:rPr lang="es-MX" dirty="0"/>
              <a:t>Fiesta para ver el gran partido</a:t>
            </a:r>
          </a:p>
          <a:p>
            <a:pPr rtl="0"/>
            <a:r>
              <a:rPr lang="es-MX" dirty="0"/>
              <a:t>Colecta de alimentos</a:t>
            </a:r>
          </a:p>
          <a:p>
            <a:pPr marL="0" indent="0" rtl="0">
              <a:buNone/>
            </a:pPr>
            <a:endParaRPr lang="es-MX" dirty="0"/>
          </a:p>
          <a:p>
            <a:pPr marL="0" indent="0" rtl="0">
              <a:buNone/>
            </a:pPr>
            <a:endParaRPr lang="es-MX" dirty="0"/>
          </a:p>
          <a:p>
            <a:pPr rtl="0"/>
            <a:endParaRPr lang="es-MX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algn="l" rtl="0"/>
            <a:fld id="{294A09A9-5501-47C1-A89A-A340965A2BE2}" type="slidenum">
              <a:rPr lang="es-MX" smtClean="0"/>
              <a:pPr algn="l"/>
              <a:t>11</a:t>
            </a:fld>
            <a:endParaRPr lang="es-MX"/>
          </a:p>
        </p:txBody>
      </p:sp>
      <p:sp>
        <p:nvSpPr>
          <p:cNvPr id="10" name="Marcador de posición de pie de página 9">
            <a:extLst>
              <a:ext uri="{FF2B5EF4-FFF2-40B4-BE49-F238E27FC236}">
                <a16:creationId xmlns:a16="http://schemas.microsoft.com/office/drawing/2014/main" id="{56278D20-060E-1942-9A72-E600C02A82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  <a:endParaRPr lang="es-MX" sz="1100"/>
          </a:p>
        </p:txBody>
      </p:sp>
      <p:sp>
        <p:nvSpPr>
          <p:cNvPr id="9" name="Marcador de posición de fecha 8">
            <a:extLst>
              <a:ext uri="{FF2B5EF4-FFF2-40B4-BE49-F238E27FC236}">
                <a16:creationId xmlns:a16="http://schemas.microsoft.com/office/drawing/2014/main" id="{AFD06229-BFA1-7D4D-B1E0-0A9F7FBF1F7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19" y="6332220"/>
            <a:ext cx="1736399" cy="247651"/>
          </a:xfrm>
        </p:spPr>
        <p:txBody>
          <a:bodyPr rtlCol="0"/>
          <a:lstStyle/>
          <a:p>
            <a:pPr rtl="0"/>
            <a:fld id="{8B55916B-5C9F-4C22-BDF3-86A75EA14D32}" type="datetime4">
              <a:rPr lang="es-MX" sz="1100" smtClean="0"/>
              <a:t>18 de octubre de 2023</a:t>
            </a:fld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Resumen</a:t>
            </a:r>
          </a:p>
        </p:txBody>
      </p:sp>
      <p:sp>
        <p:nvSpPr>
          <p:cNvPr id="45" name="Marcador de posición de texto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MX" dirty="0"/>
              <a:t>Nuestro negocio es bueno</a:t>
            </a:r>
          </a:p>
        </p:txBody>
      </p:sp>
      <p:sp>
        <p:nvSpPr>
          <p:cNvPr id="44" name="Marcador de posición de texto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es-MX" dirty="0"/>
              <a:t>Las ganancias aumentaron en el último trimestre en un 3 %</a:t>
            </a:r>
          </a:p>
        </p:txBody>
      </p:sp>
      <p:sp>
        <p:nvSpPr>
          <p:cNvPr id="47" name="Marcador de posición de texto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MX" dirty="0"/>
              <a:t>Estamos haciendo nuestro trabajo</a:t>
            </a:r>
          </a:p>
        </p:txBody>
      </p:sp>
      <p:sp>
        <p:nvSpPr>
          <p:cNvPr id="46" name="Marcador de posición de texto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MX" dirty="0"/>
              <a:t>Finalizamos el proyecto de consolidación</a:t>
            </a:r>
          </a:p>
        </p:txBody>
      </p:sp>
      <p:sp>
        <p:nvSpPr>
          <p:cNvPr id="49" name="Marcador de texto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MX" dirty="0"/>
              <a:t>Estamos cumpliendo con nuestros clientes</a:t>
            </a:r>
          </a:p>
        </p:txBody>
      </p:sp>
      <p:sp>
        <p:nvSpPr>
          <p:cNvPr id="48" name="Marcador de posición de texto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MX" dirty="0"/>
              <a:t>El año pasado, ayudamos a miles de clientes y</a:t>
            </a:r>
          </a:p>
          <a:p>
            <a:pPr rtl="0"/>
            <a:r>
              <a:rPr lang="es-MX" dirty="0"/>
              <a:t>vendimos 60 000 unidades</a:t>
            </a:r>
          </a:p>
        </p:txBody>
      </p:sp>
      <p:sp>
        <p:nvSpPr>
          <p:cNvPr id="51" name="Marcador de posición de texto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MX" dirty="0"/>
              <a:t>Nuestros clientes siguen regresando</a:t>
            </a:r>
          </a:p>
        </p:txBody>
      </p:sp>
      <p:sp>
        <p:nvSpPr>
          <p:cNvPr id="50" name="Marcador de posición de texto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MX" dirty="0"/>
              <a:t>Incrementamos la retención de clientes en un 4 %</a:t>
            </a:r>
          </a:p>
        </p:txBody>
      </p:sp>
      <p:sp>
        <p:nvSpPr>
          <p:cNvPr id="53" name="Marcador de posición de texto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MX" dirty="0"/>
              <a:t>Somos líderes</a:t>
            </a: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MX" dirty="0"/>
              <a:t>Somos los principales líderes del sector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12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703448" cy="247651"/>
          </a:xfrm>
        </p:spPr>
        <p:txBody>
          <a:bodyPr rtlCol="0"/>
          <a:lstStyle/>
          <a:p>
            <a:pPr rtl="0"/>
            <a:fld id="{5AC7A0F8-D315-4A50-A60D-7D08A107B74C}" type="datetime4">
              <a:rPr lang="es-MX" smtClean="0"/>
              <a:t>18 de octubre de 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Gracias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MX" dirty="0"/>
              <a:t>Gracias a tu compromiso y sólida ética de trabajo, sabemos que el próximo año será incluso mejor que el anterior. </a:t>
            </a:r>
          </a:p>
          <a:p>
            <a:pPr rtl="0"/>
            <a:r>
              <a:rPr lang="es-MX" dirty="0"/>
              <a:t>Esperamos trabajar juntos. </a:t>
            </a:r>
          </a:p>
          <a:p>
            <a:pPr rtl="0"/>
            <a:endParaRPr lang="es-MX" dirty="0"/>
          </a:p>
        </p:txBody>
      </p:sp>
      <p:pic>
        <p:nvPicPr>
          <p:cNvPr id="13" name="Marcador de posición de imagen 12" descr="Retrato de un miembro del equipo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MX" b="1"/>
              <a:t>Contoso  </a:t>
            </a:r>
            <a:r>
              <a:rPr lang="es-MX"/>
              <a:t>  </a:t>
            </a:r>
          </a:p>
          <a:p>
            <a:pPr rtl="0"/>
            <a:r>
              <a:rPr lang="es-MX"/>
              <a:t>sales@contoso.com</a:t>
            </a: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/>
          <a:lstStyle/>
          <a:p>
            <a:pPr rtl="0"/>
            <a:r>
              <a:rPr lang="es-MX" dirty="0"/>
              <a:t>Agenda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56558"/>
          </a:xfrm>
        </p:spPr>
        <p:txBody>
          <a:bodyPr rtlCol="0"/>
          <a:lstStyle/>
          <a:p>
            <a:pPr rtl="0"/>
            <a:r>
              <a:rPr lang="es-MX" dirty="0"/>
              <a:t>01. Introducción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778796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608495"/>
          </a:xfrm>
        </p:spPr>
        <p:txBody>
          <a:bodyPr rtlCol="0"/>
          <a:lstStyle/>
          <a:p>
            <a:pPr rtl="0"/>
            <a:r>
              <a:rPr lang="es-MX" dirty="0"/>
              <a:t>02. Resultados de </a:t>
            </a:r>
            <a:br>
              <a:rPr lang="es-MX" dirty="0"/>
            </a:br>
            <a:r>
              <a:rPr lang="es-MX" dirty="0"/>
              <a:t>el año pasado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5"/>
            <a:ext cx="2128157" cy="778795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356558"/>
          </a:xfrm>
        </p:spPr>
        <p:txBody>
          <a:bodyPr rtlCol="0"/>
          <a:lstStyle/>
          <a:p>
            <a:pPr rtl="0"/>
            <a:r>
              <a:rPr lang="es-MX"/>
              <a:t>03. Nuestro equipo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8"/>
            <a:ext cx="2133600" cy="770039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</p:txBody>
      </p:sp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356558"/>
          </a:xfrm>
        </p:spPr>
        <p:txBody>
          <a:bodyPr rtlCol="0"/>
          <a:lstStyle/>
          <a:p>
            <a:pPr rtl="0"/>
            <a:r>
              <a:rPr lang="es-MX"/>
              <a:t>04. Qué sigue</a:t>
            </a: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8"/>
            <a:ext cx="2128157" cy="770039"/>
          </a:xfrm>
        </p:spPr>
        <p:txBody>
          <a:bodyPr rtlCol="0"/>
          <a:lstStyle/>
          <a:p>
            <a:pPr rtl="0"/>
            <a:r>
              <a:rPr lang="es-MX"/>
              <a:t>Lorem ipsum dolor sit amet, consectetuer adipiscing elit, sed diam nonummy nibh.</a:t>
            </a:r>
          </a:p>
        </p:txBody>
      </p:sp>
      <p:sp>
        <p:nvSpPr>
          <p:cNvPr id="12" name="Marcador de posición de texto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356558"/>
          </a:xfrm>
        </p:spPr>
        <p:txBody>
          <a:bodyPr rtlCol="0"/>
          <a:lstStyle/>
          <a:p>
            <a:pPr rtl="0"/>
            <a:r>
              <a:rPr lang="es-MX"/>
              <a:t>05. Cierre</a:t>
            </a:r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8"/>
            <a:ext cx="2129245" cy="770039"/>
          </a:xfrm>
        </p:spPr>
        <p:txBody>
          <a:bodyPr rtlCol="0"/>
          <a:lstStyle/>
          <a:p>
            <a:pPr rtl="0"/>
            <a:r>
              <a:rPr lang="es-MX"/>
              <a:t>Lorem ipsum dolor sit amet, consectetuer adipiscing elit, sed diam nonummy nibh.</a:t>
            </a:r>
          </a:p>
        </p:txBody>
      </p:sp>
      <p:sp>
        <p:nvSpPr>
          <p:cNvPr id="15" name="Marcador de posición de número de diapositiva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14" name="Marcador de posición de pie de página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13" name="Marcador de posición de fecha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777588" cy="247651"/>
          </a:xfrm>
        </p:spPr>
        <p:txBody>
          <a:bodyPr rtlCol="0"/>
          <a:lstStyle/>
          <a:p>
            <a:pPr rtl="0"/>
            <a:fld id="{BA9CC971-E3BD-4A42-8AAD-8380557AEF9F}" type="datetime4">
              <a:rPr lang="es-MX" smtClean="0"/>
              <a:t>18 de octubre de 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/>
              <a:t>Introducción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s-MX" dirty="0"/>
              <a:t>Las ganancias aumentan y las pérdidas disminuyen Estamos muy orgullosos del progreso que ha logrado nuestro equipo. Hoy revisaremos nuestras victorias y derrotas del año pasado y daremos una descripción general de lo que se puede esperar para el próximo año.</a:t>
            </a:r>
          </a:p>
          <a:p>
            <a:pPr rtl="0"/>
            <a:endParaRPr lang="es-MX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769350" cy="247651"/>
          </a:xfrm>
        </p:spPr>
        <p:txBody>
          <a:bodyPr rtlCol="0"/>
          <a:lstStyle/>
          <a:p>
            <a:pPr rtl="0"/>
            <a:fld id="{9456EE63-1EEE-4597-ABCE-70474E8B3A13}" type="datetime4">
              <a:rPr lang="es-MX" smtClean="0"/>
              <a:t>18 de octubre de 2023</a:t>
            </a:fld>
            <a:endParaRPr lang="es-MX"/>
          </a:p>
        </p:txBody>
      </p:sp>
      <p:pic>
        <p:nvPicPr>
          <p:cNvPr id="53" name="Marcador de posición de imagen 52" descr="Bombillas colgantes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Una foto en blanco y negro de un semillero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 rtlCol="0"/>
          <a:lstStyle/>
          <a:p>
            <a:pPr rtl="0"/>
            <a:r>
              <a:rPr lang="es-MX" dirty="0"/>
              <a:t>El año pasado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4680" y="4003877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8880193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/>
              <a:t>Gráfico de crecimiento por sector</a:t>
            </a:r>
          </a:p>
        </p:txBody>
      </p:sp>
      <p:graphicFrame>
        <p:nvGraphicFramePr>
          <p:cNvPr id="24" name="Marcador de posición de gráfico 23" descr="Gráfico de crecimiento por sector">
            <a:extLst>
              <a:ext uri="{FF2B5EF4-FFF2-40B4-BE49-F238E27FC236}">
                <a16:creationId xmlns:a16="http://schemas.microsoft.com/office/drawing/2014/main" id="{1036F083-5B62-486F-9167-3421FCA69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37709748"/>
              </p:ext>
            </p:extLst>
          </p:nvPr>
        </p:nvGraphicFramePr>
        <p:xfrm>
          <a:off x="952500" y="1938338"/>
          <a:ext cx="1035208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 dirty="0"/>
              <a:t>Revisión anual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2123577" cy="247651"/>
          </a:xfrm>
        </p:spPr>
        <p:txBody>
          <a:bodyPr rtlCol="0"/>
          <a:lstStyle/>
          <a:p>
            <a:pPr rtl="0"/>
            <a:fld id="{A1610430-73C2-44D9-8E00-67DCAFADAC67}" type="datetime4">
              <a:rPr lang="es-MX" smtClean="0"/>
              <a:t>18 de octubre de 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460063" cy="610863"/>
          </a:xfrm>
        </p:spPr>
        <p:txBody>
          <a:bodyPr rtlCol="0">
            <a:normAutofit/>
          </a:bodyPr>
          <a:lstStyle/>
          <a:p>
            <a:pPr rtl="0"/>
            <a:r>
              <a:rPr lang="es-MX" b="1" dirty="0"/>
              <a:t>Tabla de crecimiento por sector</a:t>
            </a:r>
          </a:p>
        </p:txBody>
      </p:sp>
      <p:graphicFrame>
        <p:nvGraphicFramePr>
          <p:cNvPr id="7" name="Tabla 4">
            <a:extLst>
              <a:ext uri="{FF2B5EF4-FFF2-40B4-BE49-F238E27FC236}">
                <a16:creationId xmlns:a16="http://schemas.microsoft.com/office/drawing/2014/main" id="{F3B5A5E4-3ABE-D143-902C-F2BCA6C75ED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74197076"/>
              </p:ext>
            </p:extLst>
          </p:nvPr>
        </p:nvGraphicFramePr>
        <p:xfrm>
          <a:off x="952500" y="2209800"/>
          <a:ext cx="10287000" cy="236835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50297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64503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592089">
                <a:tc>
                  <a:txBody>
                    <a:bodyPr/>
                    <a:lstStyle/>
                    <a:p>
                      <a:pPr algn="ctr" rtl="0"/>
                      <a:endParaRPr lang="es-MX" b="1" i="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P1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T2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T3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T4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Serie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solidFill>
                            <a:schemeClr val="bg1"/>
                          </a:solidFill>
                          <a:latin typeface="+mn-lt"/>
                        </a:rPr>
                        <a:t>4.3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2.5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3.5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4.5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Serie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solidFill>
                            <a:schemeClr val="bg1"/>
                          </a:solidFill>
                          <a:latin typeface="+mn-lt"/>
                        </a:rPr>
                        <a:t>2.4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4.4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1.8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2.8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592089">
                <a:tc>
                  <a:txBody>
                    <a:bodyPr/>
                    <a:lstStyle/>
                    <a:p>
                      <a:pPr algn="ctr" rtl="0"/>
                      <a:r>
                        <a:rPr lang="es-MX" sz="1400" b="0" i="0" noProof="0">
                          <a:solidFill>
                            <a:schemeClr val="bg1"/>
                          </a:solidFill>
                          <a:latin typeface="+mn-lt"/>
                        </a:rPr>
                        <a:t>Serie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MX" sz="1400" noProof="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19" y="6332220"/>
            <a:ext cx="1958821" cy="247651"/>
          </a:xfrm>
        </p:spPr>
        <p:txBody>
          <a:bodyPr rtlCol="0"/>
          <a:lstStyle/>
          <a:p>
            <a:pPr rtl="0"/>
            <a:fld id="{EB01E6AF-2EA8-4887-A734-39E8DD7ACE35}" type="datetime4">
              <a:rPr lang="es-MX" smtClean="0"/>
              <a:t>18 de octubre de 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</p:spPr>
        <p:txBody>
          <a:bodyPr rtlCol="0"/>
          <a:lstStyle/>
          <a:p>
            <a:pPr rtl="0"/>
            <a:r>
              <a:rPr lang="es-MX" dirty="0"/>
              <a:t>Fue genial trabajar con Contoso. </a:t>
            </a:r>
            <a:br>
              <a:rPr lang="es-MX" dirty="0"/>
            </a:br>
            <a:r>
              <a:rPr lang="es-MX" dirty="0"/>
              <a:t>Elvira fue mi representante y se anticipó a mis necesidades y trabajó diligentemente para solucionar mi problema.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</p:spPr>
        <p:txBody>
          <a:bodyPr rtlCol="0"/>
          <a:lstStyle/>
          <a:p>
            <a:pPr rtl="0"/>
            <a:r>
              <a:rPr lang="es-MX" dirty="0"/>
              <a:t>Nuestro equipo</a:t>
            </a:r>
          </a:p>
        </p:txBody>
      </p:sp>
      <p:pic>
        <p:nvPicPr>
          <p:cNvPr id="37" name="Marcador de posición de imagen 36" descr="Retrato de un miembro del equipo">
            <a:extLst>
              <a:ext uri="{FF2B5EF4-FFF2-40B4-BE49-F238E27FC236}">
                <a16:creationId xmlns:a16="http://schemas.microsoft.com/office/drawing/2014/main" id="{A6DA57CA-945B-4A0F-8110-3C4D5799369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268" y="2572883"/>
            <a:ext cx="2118245" cy="2037217"/>
          </a:xfrm>
        </p:spPr>
      </p:pic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EA1E2644-1BD8-DB4D-B01F-F617AABF7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rtlCol="0"/>
          <a:lstStyle/>
          <a:p>
            <a:pPr rtl="0"/>
            <a:r>
              <a:rPr lang="es-MX"/>
              <a:t>Anna</a:t>
            </a:r>
          </a:p>
          <a:p>
            <a:pPr rtl="0"/>
            <a:endParaRPr lang="es-MX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9642AB8A-80CA-C941-A861-E9F7C174A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rtlCol="0"/>
          <a:lstStyle/>
          <a:p>
            <a:pPr rtl="0"/>
            <a:r>
              <a:rPr lang="es-MX"/>
              <a:t>DIRECTOR EJECUTIVO</a:t>
            </a:r>
          </a:p>
        </p:txBody>
      </p:sp>
      <p:pic>
        <p:nvPicPr>
          <p:cNvPr id="19" name="Marcador de posición de imagen 13" descr="Retrato de un miembro del equipo">
            <a:extLst>
              <a:ext uri="{FF2B5EF4-FFF2-40B4-BE49-F238E27FC236}">
                <a16:creationId xmlns:a16="http://schemas.microsoft.com/office/drawing/2014/main" id="{EF9CA003-7E17-ED41-92AE-D8D98C0825A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80" y="2572883"/>
            <a:ext cx="2118245" cy="2037217"/>
          </a:xfrm>
        </p:spPr>
      </p:pic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AF43A531-88E8-744E-9BB5-FD05029B1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rtlCol="0"/>
          <a:lstStyle/>
          <a:p>
            <a:pPr rtl="0"/>
            <a:r>
              <a:rPr lang="es-MX"/>
              <a:t>Larissa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3590C1A1-4321-EC41-8248-D3B566DD5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rtlCol="0"/>
          <a:lstStyle/>
          <a:p>
            <a:pPr rtl="0"/>
            <a:r>
              <a:rPr lang="es-MX"/>
              <a:t>DIRECTOR FINANCIERO</a:t>
            </a:r>
          </a:p>
        </p:txBody>
      </p:sp>
      <p:pic>
        <p:nvPicPr>
          <p:cNvPr id="41" name="Marcador de posición de imagen 40" descr="Retrato de un miembro del equipo">
            <a:extLst>
              <a:ext uri="{FF2B5EF4-FFF2-40B4-BE49-F238E27FC236}">
                <a16:creationId xmlns:a16="http://schemas.microsoft.com/office/drawing/2014/main" id="{74EB486D-4A8D-4B29-8FD0-B96906E3E28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292" y="2572883"/>
            <a:ext cx="2118245" cy="2037217"/>
          </a:xfrm>
        </p:spPr>
      </p:pic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1DF7B21D-37D3-8344-AC78-C169C79D3D2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rtlCol="0"/>
          <a:lstStyle/>
          <a:p>
            <a:pPr rtl="0"/>
            <a:r>
              <a:rPr lang="es-MX"/>
              <a:t>Íker</a:t>
            </a: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2581095F-0795-744B-A3E7-94DFB3CBF3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rtlCol="0"/>
          <a:lstStyle/>
          <a:p>
            <a:pPr rtl="0"/>
            <a:r>
              <a:rPr lang="es-MX" dirty="0"/>
              <a:t>DIRECTOR DE OPERACIONES</a:t>
            </a:r>
          </a:p>
        </p:txBody>
      </p:sp>
      <p:pic>
        <p:nvPicPr>
          <p:cNvPr id="21" name="Marcador de posición de imagen 18" descr="Retrato de un miembro del equipo">
            <a:extLst>
              <a:ext uri="{FF2B5EF4-FFF2-40B4-BE49-F238E27FC236}">
                <a16:creationId xmlns:a16="http://schemas.microsoft.com/office/drawing/2014/main" id="{17C96991-59CF-8142-BA51-B8B56EE23D6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23" y="2572883"/>
            <a:ext cx="2118245" cy="2037217"/>
          </a:xfrm>
        </p:spPr>
      </p:pic>
      <p:sp>
        <p:nvSpPr>
          <p:cNvPr id="12" name="Marcador de posición de texto 11">
            <a:extLst>
              <a:ext uri="{FF2B5EF4-FFF2-40B4-BE49-F238E27FC236}">
                <a16:creationId xmlns:a16="http://schemas.microsoft.com/office/drawing/2014/main" id="{70695B8F-A3CD-4845-8150-758480179C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rtlCol="0"/>
          <a:lstStyle/>
          <a:p>
            <a:pPr rtl="0"/>
            <a:r>
              <a:rPr lang="es-MX"/>
              <a:t>Federico</a:t>
            </a:r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69B26C61-D5D7-CC42-848C-158367DB82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rtlCol="0"/>
          <a:lstStyle/>
          <a:p>
            <a:pPr rtl="0"/>
            <a:r>
              <a:rPr lang="es-MX"/>
              <a:t>DIRECTOR TÉCNICO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15" name="Marcador de fecha 14">
            <a:extLst>
              <a:ext uri="{FF2B5EF4-FFF2-40B4-BE49-F238E27FC236}">
                <a16:creationId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19" y="6332220"/>
            <a:ext cx="1958821" cy="247651"/>
          </a:xfrm>
        </p:spPr>
        <p:txBody>
          <a:bodyPr rtlCol="0"/>
          <a:lstStyle/>
          <a:p>
            <a:pPr rtl="0"/>
            <a:fld id="{0456BD23-4921-446D-B14B-C95C2D530003}" type="datetime4">
              <a:rPr lang="es-MX" smtClean="0"/>
              <a:t>18 de octubre de 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/>
          <a:lstStyle/>
          <a:p>
            <a:pPr rtl="0"/>
            <a:r>
              <a:rPr lang="es-MX" dirty="0"/>
              <a:t>Escala de tiempo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</p:spPr>
        <p:txBody>
          <a:bodyPr rtlCol="0"/>
          <a:lstStyle/>
          <a:p>
            <a:pPr rtl="0"/>
            <a:r>
              <a:rPr lang="es-MX"/>
              <a:t>T1. Jul - Sep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822636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  <a:p>
            <a:pPr rtl="0"/>
            <a:endParaRPr lang="es-MX" dirty="0"/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</p:spPr>
        <p:txBody>
          <a:bodyPr rtlCol="0"/>
          <a:lstStyle/>
          <a:p>
            <a:pPr rtl="0"/>
            <a:r>
              <a:rPr lang="es-MX"/>
              <a:t>T2. Oct - Dic	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7"/>
            <a:ext cx="2133600" cy="729485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  <a:p>
            <a:pPr rtl="0"/>
            <a:endParaRPr lang="es-MX" dirty="0"/>
          </a:p>
        </p:txBody>
      </p:sp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</p:spPr>
        <p:txBody>
          <a:bodyPr rtlCol="0"/>
          <a:lstStyle/>
          <a:p>
            <a:pPr rtl="0"/>
            <a:r>
              <a:rPr lang="es-MX"/>
              <a:t>T3. Ene - Mar	</a:t>
            </a:r>
          </a:p>
        </p:txBody>
      </p:sp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715060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  <a:p>
            <a:pPr rtl="0"/>
            <a:endParaRPr lang="es-MX" dirty="0"/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</p:spPr>
        <p:txBody>
          <a:bodyPr rtlCol="0"/>
          <a:lstStyle/>
          <a:p>
            <a:pPr rtl="0"/>
            <a:r>
              <a:rPr lang="es-MX"/>
              <a:t>T4. Abr - Jun	</a:t>
            </a: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729484"/>
          </a:xfrm>
        </p:spPr>
        <p:txBody>
          <a:bodyPr rtlCol="0"/>
          <a:lstStyle/>
          <a:p>
            <a:pPr rtl="0"/>
            <a:r>
              <a:rPr lang="es-MX" dirty="0" err="1"/>
              <a:t>Lorem</a:t>
            </a:r>
            <a:r>
              <a:rPr lang="es-MX" dirty="0"/>
              <a:t> </a:t>
            </a:r>
            <a:r>
              <a:rPr lang="es-MX" dirty="0" err="1"/>
              <a:t>ipsum</a:t>
            </a:r>
            <a:r>
              <a:rPr lang="es-MX" dirty="0"/>
              <a:t> dolor </a:t>
            </a:r>
            <a:r>
              <a:rPr lang="es-MX" dirty="0" err="1"/>
              <a:t>sit</a:t>
            </a:r>
            <a:r>
              <a:rPr lang="es-MX" dirty="0"/>
              <a:t> </a:t>
            </a:r>
            <a:r>
              <a:rPr lang="es-MX" dirty="0" err="1"/>
              <a:t>amet</a:t>
            </a:r>
            <a:r>
              <a:rPr lang="es-MX" dirty="0"/>
              <a:t>, </a:t>
            </a:r>
            <a:r>
              <a:rPr lang="es-MX" dirty="0" err="1"/>
              <a:t>consectetuer</a:t>
            </a:r>
            <a:r>
              <a:rPr lang="es-MX" dirty="0"/>
              <a:t> </a:t>
            </a:r>
            <a:r>
              <a:rPr lang="es-MX" dirty="0" err="1"/>
              <a:t>adipiscing</a:t>
            </a:r>
            <a:r>
              <a:rPr lang="es-MX" dirty="0"/>
              <a:t> </a:t>
            </a:r>
            <a:r>
              <a:rPr lang="es-MX" dirty="0" err="1"/>
              <a:t>elit</a:t>
            </a:r>
            <a:r>
              <a:rPr lang="es-MX" dirty="0"/>
              <a:t>, sed </a:t>
            </a:r>
            <a:r>
              <a:rPr lang="es-MX" dirty="0" err="1"/>
              <a:t>diam</a:t>
            </a:r>
            <a:r>
              <a:rPr lang="es-MX" dirty="0"/>
              <a:t> </a:t>
            </a:r>
            <a:r>
              <a:rPr lang="es-MX" dirty="0" err="1"/>
              <a:t>nonummy</a:t>
            </a:r>
            <a:r>
              <a:rPr lang="es-MX" dirty="0"/>
              <a:t> </a:t>
            </a:r>
            <a:r>
              <a:rPr lang="es-MX" dirty="0" err="1"/>
              <a:t>nibh</a:t>
            </a:r>
            <a:r>
              <a:rPr lang="es-MX" dirty="0"/>
              <a:t>.</a:t>
            </a:r>
          </a:p>
          <a:p>
            <a:pPr rtl="0"/>
            <a:endParaRPr lang="es-MX" dirty="0"/>
          </a:p>
        </p:txBody>
      </p:sp>
      <p:sp>
        <p:nvSpPr>
          <p:cNvPr id="13" name="Marcador de posición de número de diapositiva 12">
            <a:extLst>
              <a:ext uri="{FF2B5EF4-FFF2-40B4-BE49-F238E27FC236}">
                <a16:creationId xmlns:a16="http://schemas.microsoft.com/office/drawing/2014/main" id="{B2B0E625-26CC-9744-9B92-56905E797B6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12" name="Marcador de posición de pie de página 11">
            <a:extLst>
              <a:ext uri="{FF2B5EF4-FFF2-40B4-BE49-F238E27FC236}">
                <a16:creationId xmlns:a16="http://schemas.microsoft.com/office/drawing/2014/main" id="{6F29C953-E914-EE4E-B001-1E1EAD7BFD8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494790" y="6332220"/>
            <a:ext cx="1497330" cy="247651"/>
          </a:xfrm>
        </p:spPr>
        <p:txBody>
          <a:bodyPr rtlCol="0"/>
          <a:lstStyle/>
          <a:p>
            <a:pPr rtl="0"/>
            <a:r>
              <a:rPr lang="es-MX"/>
              <a:t>Revisión anual</a:t>
            </a:r>
          </a:p>
        </p:txBody>
      </p:sp>
      <p:sp>
        <p:nvSpPr>
          <p:cNvPr id="11" name="Marcador de posición de fecha 10">
            <a:extLst>
              <a:ext uri="{FF2B5EF4-FFF2-40B4-BE49-F238E27FC236}">
                <a16:creationId xmlns:a16="http://schemas.microsoft.com/office/drawing/2014/main" id="{188C120B-6FFA-9C42-80DF-9F19DE9503F4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2992120" y="6332220"/>
            <a:ext cx="1769350" cy="247651"/>
          </a:xfrm>
        </p:spPr>
        <p:txBody>
          <a:bodyPr rtlCol="0"/>
          <a:lstStyle/>
          <a:p>
            <a:pPr rtl="0"/>
            <a:fld id="{58AECD51-6BB0-4EB2-A4B8-0ABBE26A3D9C}" type="datetime4">
              <a:rPr lang="es-MX" smtClean="0"/>
              <a:t>18 de octubre de 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29_TF78853419_Win32.potx" id="{697C08D2-4C4A-4521-8070-5B07DA2F2744}" vid="{B4D4694D-4865-44CB-AD44-43D5DBA7E4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{8E0FEDF2-EF8D-477B-9081-F15D02268BC9}tf78853419_win32</Template>
  <TotalTime>0</TotalTime>
  <Words>603</Words>
  <Application>Microsoft Office PowerPoint</Application>
  <PresentationFormat>Panorámica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Wingdings</vt:lpstr>
      <vt:lpstr>Tema1</vt:lpstr>
      <vt:lpstr>Revisión anual</vt:lpstr>
      <vt:lpstr>Agenda</vt:lpstr>
      <vt:lpstr>Introducción</vt:lpstr>
      <vt:lpstr>El año pasado</vt:lpstr>
      <vt:lpstr>Gráfico de crecimiento por sector</vt:lpstr>
      <vt:lpstr>Tabla de crecimiento por sector</vt:lpstr>
      <vt:lpstr>Fue genial trabajar con Contoso.  Elvira fue mi representante y se anticipó a mis necesidades y trabajó diligentemente para solucionar mi problema. </vt:lpstr>
      <vt:lpstr>Nuestro equipo</vt:lpstr>
      <vt:lpstr>Escala de tiempo</vt:lpstr>
      <vt:lpstr>Objetivos para el T1</vt:lpstr>
      <vt:lpstr>Objetivos para el T2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Revisión anual</dc:title>
  <dc:creator>Marisol Jimenez</dc:creator>
  <cp:lastModifiedBy>Marisol Jimenez</cp:lastModifiedBy>
  <cp:revision>1</cp:revision>
  <dcterms:created xsi:type="dcterms:W3CDTF">2023-10-18T23:54:33Z</dcterms:created>
  <dcterms:modified xsi:type="dcterms:W3CDTF">2023-10-18T23:54:48Z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